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97" r:id="rId3"/>
    <p:sldId id="279" r:id="rId4"/>
    <p:sldId id="300" r:id="rId5"/>
    <p:sldId id="257" r:id="rId6"/>
    <p:sldId id="301" r:id="rId7"/>
    <p:sldId id="262" r:id="rId8"/>
    <p:sldId id="307" r:id="rId9"/>
    <p:sldId id="280" r:id="rId10"/>
    <p:sldId id="267" r:id="rId11"/>
    <p:sldId id="266" r:id="rId12"/>
    <p:sldId id="299" r:id="rId13"/>
    <p:sldId id="268" r:id="rId14"/>
    <p:sldId id="269" r:id="rId15"/>
    <p:sldId id="261" r:id="rId16"/>
    <p:sldId id="272" r:id="rId17"/>
    <p:sldId id="270" r:id="rId18"/>
    <p:sldId id="271" r:id="rId19"/>
    <p:sldId id="306" r:id="rId20"/>
    <p:sldId id="302" r:id="rId21"/>
    <p:sldId id="303" r:id="rId22"/>
    <p:sldId id="304" r:id="rId23"/>
    <p:sldId id="281" r:id="rId24"/>
    <p:sldId id="258" r:id="rId25"/>
    <p:sldId id="308" r:id="rId26"/>
    <p:sldId id="310" r:id="rId27"/>
    <p:sldId id="311" r:id="rId28"/>
    <p:sldId id="282" r:id="rId29"/>
    <p:sldId id="312" r:id="rId30"/>
    <p:sldId id="28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Reimer" initials="JR" lastIdx="3" clrIdx="1"/>
  <p:cmAuthor id="2" name="Jennifer Teramoto Pedrotti" initials="JT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>
      <p:cViewPr varScale="1">
        <p:scale>
          <a:sx n="69" d="100"/>
          <a:sy n="69" d="100"/>
        </p:scale>
        <p:origin x="1108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6-10T15:25:07.987" idx="1">
    <p:pos x="2915" y="2321"/>
    <p:text>Added the piece on cultural context -- very important to address from the beginning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1T08:57:14.040" idx="1">
    <p:pos x="5307" y="1371"/>
    <p:text>perhaps note these here</p:text>
    <p:extLst mod="1"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1T09:00:12.588" idx="3">
    <p:pos x="4096" y="2352"/>
    <p:text>a big contributer to?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349B-8582-47F8-A69C-EA4A9E5D84AE}" type="datetimeFigureOut">
              <a:rPr lang="en-US" smtClean="0"/>
              <a:t>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4FF4-A35E-4CD6-9976-95114493E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6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55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55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42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87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04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7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09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3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69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4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326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38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74C31-EB4A-4B21-8134-CB5741A1DC5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www.goodreads.com/author/show/838305.Mother_Teres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imgres?client=firefox-a&amp;sa=X&amp;rls=org.mozilla:en-US:official&amp;biw=1600&amp;bih=784&amp;tbm=isch&amp;tbnid=JPnUevzIshG_WM:&amp;imgrefurl=http://www.ted.com/talks/mihaly_csikszentmihalyi_on_flow.html&amp;docid=nRLQAck1vsI75M&amp;imgurl=http://images.ted.com/images/ted/57024_389x292.jpg&amp;w=389&amp;h=292&amp;ei=7n9xUf7uFJCG0QHi6oHYDA&amp;zoom=1&amp;ved=1t:3588,r:30,s:0,i:200" TargetMode="External"/><Relationship Id="rId2" Type="http://schemas.openxmlformats.org/officeDocument/2006/relationships/hyperlink" Target="http://www.ted.com/talks/mihaly_csikszentmihalyi_on_flo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viacharacter.org/www/Character-Strengths/VIA-Classifica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imgres?client=firefox-a&amp;hs=aaG&amp;sa=X&amp;rls=org.mozilla:en-US:official&amp;biw=1600&amp;bih=784&amp;tbm=isch&amp;tbnid=EUCO6n6kdpKWnM:&amp;imgrefurl=http://www.ted.com/talks/martin_seligman_on_the_state_of_psychology.html&amp;docid=m_VQ2v5GX-prgM&amp;imgurl=http://images.ted.com/images/ted/464ab07ec4d4bb056256c343837a3a2ced132996_389x292.jpg&amp;w=389&amp;h=292&amp;ei=fX9xUcOaEanY0QHLjIHgDA&amp;zoom=1&amp;ved=1t:3588,r:15,s:0,i:145" TargetMode="External"/><Relationship Id="rId2" Type="http://schemas.openxmlformats.org/officeDocument/2006/relationships/hyperlink" Target="http://www.ted.com/talks/martin_seligman_on_the_state_of_psycholog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authentichappiness.sas.upenn.edu/seligman.aspx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://www.cgu.edu/pages/1871.as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3505200"/>
            <a:ext cx="5723468" cy="914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Positive Psychology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2600" y="4343400"/>
            <a:ext cx="3048000" cy="80398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 Introduction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42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Flourishing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Content of Flourishing: happiness, flow, meaning, love, gratitude, accomplishment, growth, better relationships</a:t>
            </a:r>
          </a:p>
          <a:p>
            <a:r>
              <a:rPr lang="en-US" dirty="0" smtClean="0"/>
              <a:t>PERMA</a:t>
            </a:r>
          </a:p>
          <a:p>
            <a:r>
              <a:rPr lang="en-US" dirty="0" smtClean="0"/>
              <a:t>Positive Emotions</a:t>
            </a:r>
          </a:p>
          <a:p>
            <a:r>
              <a:rPr lang="en-US" dirty="0" smtClean="0"/>
              <a:t>Engagement</a:t>
            </a:r>
          </a:p>
          <a:p>
            <a:r>
              <a:rPr lang="en-US" dirty="0" smtClean="0"/>
              <a:t>Social Relationships</a:t>
            </a:r>
          </a:p>
          <a:p>
            <a:r>
              <a:rPr lang="en-US" dirty="0" smtClean="0"/>
              <a:t>Meaningfulness</a:t>
            </a:r>
          </a:p>
          <a:p>
            <a:r>
              <a:rPr lang="en-US" dirty="0" smtClean="0"/>
              <a:t>Achievement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56" y="685800"/>
            <a:ext cx="6858000" cy="56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Emotions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Pleasant Life</a:t>
            </a:r>
          </a:p>
          <a:p>
            <a:r>
              <a:rPr lang="en-US" dirty="0" smtClean="0"/>
              <a:t>Contributes to well-being (In Authentic Happiness Theory, it was the cornerstone of the theory</a:t>
            </a:r>
          </a:p>
          <a:p>
            <a:r>
              <a:rPr lang="en-US" dirty="0" smtClean="0"/>
              <a:t>Happiness and life satisfaction</a:t>
            </a:r>
          </a:p>
          <a:p>
            <a:r>
              <a:rPr lang="en-US" dirty="0" smtClean="0"/>
              <a:t>Measured subjectively</a:t>
            </a:r>
          </a:p>
          <a:p>
            <a:pPr lvl="1"/>
            <a:r>
              <a:rPr lang="en-US" dirty="0" smtClean="0"/>
              <a:t>Includes variables of pleasure, ecstasy, comfort, warmth, and the like</a:t>
            </a:r>
          </a:p>
        </p:txBody>
      </p:sp>
    </p:spTree>
    <p:extLst>
      <p:ext uri="{BB962C8B-B14F-4D97-AF65-F5344CB8AC3E}">
        <p14:creationId xmlns:p14="http://schemas.microsoft.com/office/powerpoint/2010/main" val="291735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1" y="2119257"/>
            <a:ext cx="3032760" cy="3603812"/>
          </a:xfrm>
        </p:spPr>
        <p:txBody>
          <a:bodyPr/>
          <a:lstStyle/>
          <a:p>
            <a:r>
              <a:rPr lang="en-US" dirty="0"/>
              <a:t>“Be happy in the moment, that's enough. Each moment is all we need, not more.” </a:t>
            </a:r>
            <a:br>
              <a:rPr lang="en-US" dirty="0"/>
            </a:br>
            <a:r>
              <a:rPr lang="en-US" dirty="0"/>
              <a:t>― </a:t>
            </a:r>
            <a:r>
              <a:rPr lang="en-US" dirty="0">
                <a:hlinkClick r:id="rId2"/>
              </a:rPr>
              <a:t>Mother Teresa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122721"/>
            <a:ext cx="3581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97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AKA Flow</a:t>
            </a:r>
          </a:p>
          <a:p>
            <a:r>
              <a:rPr lang="en-US" dirty="0" smtClean="0"/>
              <a:t>Measured subjectively</a:t>
            </a:r>
          </a:p>
          <a:p>
            <a:pPr lvl="1"/>
            <a:r>
              <a:rPr lang="en-US" dirty="0" smtClean="0"/>
              <a:t>Did time stop for you?</a:t>
            </a:r>
          </a:p>
          <a:p>
            <a:pPr lvl="1"/>
            <a:r>
              <a:rPr lang="en-US" dirty="0" smtClean="0"/>
              <a:t>Were you completely absorbed by the task?</a:t>
            </a:r>
          </a:p>
          <a:p>
            <a:pPr lvl="1"/>
            <a:r>
              <a:rPr lang="en-US" dirty="0" smtClean="0"/>
              <a:t>Did you lose self-consciousness?</a:t>
            </a:r>
          </a:p>
          <a:p>
            <a:r>
              <a:rPr lang="en-US" dirty="0" smtClean="0"/>
              <a:t>Subjective state for engagement is retrospective…since when we are in a flow state</a:t>
            </a:r>
          </a:p>
          <a:p>
            <a:r>
              <a:rPr lang="en-US" dirty="0" smtClean="0"/>
              <a:t>Flow: when our skills are challenged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752600"/>
            <a:ext cx="229952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0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40" y="788204"/>
            <a:ext cx="5657810" cy="54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7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Flow Talk on Ted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3074" name="Picture 2" descr="https://encrypted-tbn0.gstatic.com/images?q=tbn:ANd9GcTsAjNuCwUoTjoL9bZzUwUIGCXGpprzx49Eaf2DJDodX4Vvp9L3fw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43200"/>
            <a:ext cx="3152775" cy="236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294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Research: doing a kind thing for another produces the single most reliable momentary increase in well-being of any exercise tested</a:t>
            </a:r>
          </a:p>
          <a:p>
            <a:r>
              <a:rPr lang="en-US" dirty="0" smtClean="0"/>
              <a:t>Seligman stamp example</a:t>
            </a:r>
          </a:p>
          <a:p>
            <a:r>
              <a:rPr lang="en-US" dirty="0" smtClean="0"/>
              <a:t>George Valliant: master strength is the capacity to be loved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102" y="2743200"/>
            <a:ext cx="1642332" cy="17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33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AKA Meaningful Life</a:t>
            </a:r>
          </a:p>
          <a:p>
            <a:r>
              <a:rPr lang="en-US" dirty="0" smtClean="0"/>
              <a:t>Belonging to and serving something that you believe is bigger than the 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1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Accomplishment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2119256"/>
            <a:ext cx="6196405" cy="4052943"/>
          </a:xfrm>
        </p:spPr>
        <p:txBody>
          <a:bodyPr/>
          <a:lstStyle/>
          <a:p>
            <a:r>
              <a:rPr lang="en-US" dirty="0" smtClean="0"/>
              <a:t>AKA Achieving Life</a:t>
            </a:r>
          </a:p>
          <a:p>
            <a:r>
              <a:rPr lang="en-US" dirty="0" smtClean="0"/>
              <a:t>Idea that we pursue success, accomplishment, winning, achievement and mastery for their own sakes</a:t>
            </a:r>
          </a:p>
          <a:p>
            <a:r>
              <a:rPr lang="en-US" dirty="0" smtClean="0"/>
              <a:t>Pursuit may not bring positive emotion or meaning, or positive relationships</a:t>
            </a:r>
          </a:p>
          <a:p>
            <a:r>
              <a:rPr lang="en-US" dirty="0" smtClean="0"/>
              <a:t>Tycoons turned philanthropists: Andrew Carnegie, John D. Rockefeller, Bill Gates (created meaning later in life)</a:t>
            </a:r>
          </a:p>
          <a:p>
            <a:r>
              <a:rPr lang="en-US" dirty="0" smtClean="0"/>
              <a:t>“accumulators” or play to win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817582"/>
            <a:ext cx="1568096" cy="1823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68" y="712540"/>
            <a:ext cx="1147763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Flourishing and Strengths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6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52600"/>
            <a:ext cx="6196013" cy="3098006"/>
          </a:xfrm>
        </p:spPr>
      </p:pic>
    </p:spTree>
    <p:extLst>
      <p:ext uri="{BB962C8B-B14F-4D97-AF65-F5344CB8AC3E}">
        <p14:creationId xmlns:p14="http://schemas.microsoft.com/office/powerpoint/2010/main" val="1825650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Flourish and 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24 Strengths</a:t>
            </a:r>
          </a:p>
          <a:p>
            <a:r>
              <a:rPr lang="en-US" dirty="0" smtClean="0"/>
              <a:t>Strengths underpin all five elements</a:t>
            </a:r>
          </a:p>
          <a:p>
            <a:r>
              <a:rPr lang="en-US" dirty="0" smtClean="0"/>
              <a:t>Deploying your highest strengths leads to more positive emotion, to more meaning, to more accomplishment, and to better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04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1828800"/>
            <a:ext cx="6196405" cy="3894269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www.viacharacter.org/www/Character-Strengths/VIA-Classification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743200"/>
            <a:ext cx="5257800" cy="33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8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5" y="174564"/>
            <a:ext cx="8312416" cy="6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40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karlabennion.com/blog/wp-content/uploads/2012/08/comic-positive-psycholog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891576"/>
            <a:ext cx="4197403" cy="474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7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Martin Seligman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Martin Seligman Ted Talk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2050" name="Picture 2" descr="https://encrypted-tbn2.gstatic.com/images?q=tbn:ANd9GcTrB0dXUZ0_W5yDIGH_IbGwd3rLi7kQ0lEFRIh8rjlhRCR00SBU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8000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373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Positive Psychotherapy Exercises and Tools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139542" y="2119256"/>
            <a:ext cx="2096845" cy="201853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Self Esteem Journal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801291" y="2119257"/>
            <a:ext cx="2096845" cy="201853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Design a Beautiful </a:t>
            </a:r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dirty="0" smtClean="0">
                <a:solidFill>
                  <a:schemeClr val="tx1"/>
                </a:solidFill>
              </a:rPr>
              <a:t>ay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63040" y="2119257"/>
            <a:ext cx="2096845" cy="201853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Gratitude Journal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953000" y="3985866"/>
            <a:ext cx="2096845" cy="201853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solidFill>
                  <a:schemeClr val="tx1"/>
                </a:solidFill>
              </a:rPr>
              <a:t>Mindfulness Meditation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586701" y="3985866"/>
            <a:ext cx="2096845" cy="201853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Values in Action Survey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08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48661" y="1600019"/>
            <a:ext cx="3064827" cy="84399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Gratitude Journal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specific</a:t>
            </a:r>
          </a:p>
          <a:p>
            <a:r>
              <a:rPr lang="en-US" dirty="0" smtClean="0"/>
              <a:t>Focus on people</a:t>
            </a:r>
          </a:p>
          <a:p>
            <a:r>
              <a:rPr lang="en-US" dirty="0" smtClean="0"/>
              <a:t>See good things as gifts</a:t>
            </a:r>
          </a:p>
          <a:p>
            <a:r>
              <a:rPr lang="en-US" dirty="0" smtClean="0"/>
              <a:t>Savor surprises</a:t>
            </a:r>
          </a:p>
          <a:p>
            <a:r>
              <a:rPr lang="en-US" dirty="0" smtClean="0"/>
              <a:t>Revise if you repeat something</a:t>
            </a:r>
          </a:p>
          <a:p>
            <a:r>
              <a:rPr lang="en-US" dirty="0" smtClean="0"/>
              <a:t>Write regularly (some recent research suggests 3x/week is ideal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1773" y="2895830"/>
            <a:ext cx="3048891" cy="282837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Write in journal up to 5 things for which you are grateful</a:t>
            </a:r>
          </a:p>
          <a:p>
            <a:pPr lvl="1"/>
            <a:r>
              <a:rPr lang="en-US" sz="2200" dirty="0"/>
              <a:t>Can be small in importance (e.g., sunshine) to large (e.g., I got my dream job)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20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5023" y="817582"/>
            <a:ext cx="3248377" cy="120248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Mindfulness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30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Mindfulness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practice has moved from a largely obscure Buddhist concept founded about 2,600 years ago to a mainstream psychotherapy construct </a:t>
            </a:r>
            <a:r>
              <a:rPr lang="en-US" dirty="0" smtClean="0"/>
              <a:t>today (apa.org)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410200" y="2514600"/>
            <a:ext cx="1914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10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se1.mm.bing.net/th?id=OIP.Mbbb871fe5f84896204b9a5cf13d73343H0&amp;pid=15.1&amp;P=0&amp;w=300&amp;h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308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Mindfulness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Self-control</a:t>
            </a:r>
          </a:p>
          <a:p>
            <a:r>
              <a:rPr lang="en-US" dirty="0" smtClean="0"/>
              <a:t>Objectivity</a:t>
            </a:r>
          </a:p>
          <a:p>
            <a:r>
              <a:rPr lang="en-US" dirty="0" smtClean="0"/>
              <a:t>Affect tolerance</a:t>
            </a:r>
          </a:p>
          <a:p>
            <a:r>
              <a:rPr lang="en-US" dirty="0" smtClean="0"/>
              <a:t>Enhanced flexibility</a:t>
            </a:r>
          </a:p>
          <a:p>
            <a:r>
              <a:rPr lang="en-US" dirty="0" smtClean="0"/>
              <a:t>Equanimity</a:t>
            </a:r>
          </a:p>
          <a:p>
            <a:r>
              <a:rPr lang="en-US" dirty="0"/>
              <a:t>Emotional intelligence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concentration and mental clarity</a:t>
            </a:r>
          </a:p>
          <a:p>
            <a:r>
              <a:rPr lang="en-US" dirty="0" smtClean="0"/>
              <a:t>The </a:t>
            </a:r>
            <a:r>
              <a:rPr lang="en-US" dirty="0"/>
              <a:t>ability to relate to others and one's self with kindness, acceptance and compassion.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61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Positive Psychology?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Components of Positive Psychology</a:t>
            </a:r>
          </a:p>
          <a:p>
            <a:r>
              <a:rPr lang="en-US" sz="2800" dirty="0"/>
              <a:t>Scientific and applied approach</a:t>
            </a:r>
          </a:p>
          <a:p>
            <a:r>
              <a:rPr lang="en-US" sz="2800" dirty="0"/>
              <a:t>Uncovering human </a:t>
            </a:r>
            <a:r>
              <a:rPr lang="en-US" sz="2800" dirty="0" smtClean="0"/>
              <a:t>strengths while keeping cultural context in mind</a:t>
            </a:r>
            <a:endParaRPr lang="en-US" sz="2800" dirty="0"/>
          </a:p>
          <a:p>
            <a:r>
              <a:rPr lang="en-US" sz="2800" dirty="0"/>
              <a:t>Promoting positive </a:t>
            </a:r>
            <a:r>
              <a:rPr lang="en-US" sz="2800" dirty="0" smtClean="0"/>
              <a:t>functioning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1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524000"/>
          </a:xfrm>
        </p:spPr>
        <p:txBody>
          <a:bodyPr>
            <a:normAutofit/>
          </a:bodyPr>
          <a:lstStyle/>
          <a:p>
            <a:r>
              <a:rPr lang="en-US" dirty="0"/>
              <a:t>Building Human Strength: Psychology’s Forgotten Mission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Psychology previously had three missions</a:t>
            </a:r>
          </a:p>
          <a:p>
            <a:r>
              <a:rPr lang="en-US" dirty="0"/>
              <a:t>Post-WWII shift toward researching pathology</a:t>
            </a:r>
          </a:p>
          <a:p>
            <a:r>
              <a:rPr lang="en-US" dirty="0"/>
              <a:t>Creation of VA and NIMH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56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524000"/>
          </a:xfrm>
        </p:spPr>
        <p:txBody>
          <a:bodyPr>
            <a:normAutofit/>
          </a:bodyPr>
          <a:lstStyle/>
          <a:p>
            <a:r>
              <a:rPr lang="en-US" dirty="0"/>
              <a:t>Building Human Strength: Psychology’s Forgotten Mission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Neglected Missions</a:t>
            </a:r>
          </a:p>
          <a:p>
            <a:r>
              <a:rPr lang="en-US" dirty="0"/>
              <a:t>Humans seen as passive</a:t>
            </a:r>
          </a:p>
          <a:p>
            <a:r>
              <a:rPr lang="en-US" dirty="0"/>
              <a:t>Psychologists looked to repair damage</a:t>
            </a:r>
          </a:p>
          <a:p>
            <a:r>
              <a:rPr lang="en-US" dirty="0"/>
              <a:t>Must nurture what is best within ourselves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45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Building Human Strength: Psychology’s Forgotten Mission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Building Strength, Resilience, and Health in Young People</a:t>
            </a:r>
          </a:p>
          <a:p>
            <a:r>
              <a:rPr lang="en-US" dirty="0"/>
              <a:t>Strengths help us resist mental illness</a:t>
            </a:r>
          </a:p>
          <a:p>
            <a:r>
              <a:rPr lang="en-US" dirty="0"/>
              <a:t>Practitioners must help amplify strengths</a:t>
            </a:r>
          </a:p>
          <a:p>
            <a:r>
              <a:rPr lang="en-US" dirty="0"/>
              <a:t>Clients can become physically healthier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38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Going From the Negative to the Positive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Positive Newspaper Story</a:t>
            </a:r>
          </a:p>
          <a:p>
            <a:r>
              <a:rPr lang="en-US" dirty="0"/>
              <a:t>Flights delayed in Philadelphia airport</a:t>
            </a:r>
          </a:p>
          <a:p>
            <a:r>
              <a:rPr lang="en-US" dirty="0"/>
              <a:t>Passengers reacted in a positive manner</a:t>
            </a:r>
          </a:p>
          <a:p>
            <a:r>
              <a:rPr lang="en-US" dirty="0"/>
              <a:t>Used variety of healthy coping strategies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93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Going From the Negative to the Positive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Reactions to This Positive Story</a:t>
            </a:r>
          </a:p>
          <a:p>
            <a:r>
              <a:rPr lang="en-US" dirty="0"/>
              <a:t>Readers responded with praise</a:t>
            </a:r>
          </a:p>
          <a:p>
            <a:r>
              <a:rPr lang="en-US" dirty="0"/>
              <a:t>Several requests for similar stories</a:t>
            </a:r>
          </a:p>
          <a:p>
            <a:r>
              <a:rPr lang="en-US" dirty="0"/>
              <a:t>People want to see and hear about the good in others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99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A Balanced, More Complete View of Human Functioning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Tempting to solely focus on the good or bad</a:t>
            </a:r>
          </a:p>
          <a:p>
            <a:r>
              <a:rPr lang="en-US" dirty="0"/>
              <a:t>Psychologists adhered to pathology model</a:t>
            </a:r>
          </a:p>
          <a:p>
            <a:r>
              <a:rPr lang="en-US" dirty="0"/>
              <a:t>Operated within particular circumstances of that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8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A Balanced, More Complete View of Human Functioning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Portrayal of humankind is incomplete</a:t>
            </a:r>
          </a:p>
          <a:p>
            <a:r>
              <a:rPr lang="en-US" dirty="0"/>
              <a:t>Must examine weaknesses and strengths</a:t>
            </a:r>
          </a:p>
          <a:p>
            <a:r>
              <a:rPr lang="en-US" dirty="0"/>
              <a:t>Need to improve cultural competence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26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A Balanced, More Complete View of Human Functioning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Views of Reality That Include Both the Positive and the Negative</a:t>
            </a:r>
          </a:p>
          <a:p>
            <a:r>
              <a:rPr lang="en-US" dirty="0"/>
              <a:t>Reality negotiations and social constructions</a:t>
            </a:r>
          </a:p>
          <a:p>
            <a:r>
              <a:rPr lang="en-US" dirty="0"/>
              <a:t>Positive and pathology share similar goals</a:t>
            </a:r>
          </a:p>
          <a:p>
            <a:r>
              <a:rPr lang="en-US" dirty="0"/>
              <a:t>Need to embrace both perspectives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32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"/>
            <a:ext cx="7924800" cy="6553200"/>
          </a:xfrm>
        </p:spPr>
      </p:pic>
    </p:spTree>
    <p:extLst>
      <p:ext uri="{BB962C8B-B14F-4D97-AF65-F5344CB8AC3E}">
        <p14:creationId xmlns:p14="http://schemas.microsoft.com/office/powerpoint/2010/main" val="4211827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Where We Are Now and What We Will Ask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Martin Seligman initiated the recent push</a:t>
            </a:r>
          </a:p>
          <a:p>
            <a:r>
              <a:rPr lang="en-US" dirty="0"/>
              <a:t>Logic and science are necessary</a:t>
            </a:r>
          </a:p>
          <a:p>
            <a:r>
              <a:rPr lang="en-US" dirty="0"/>
              <a:t>Must always consider context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9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A Guide to This 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Eight parts, sixteen chapters</a:t>
            </a:r>
          </a:p>
          <a:p>
            <a:r>
              <a:rPr lang="en-US" dirty="0"/>
              <a:t>Part I: Looking at Psychology From a Positive Perspective</a:t>
            </a:r>
          </a:p>
          <a:p>
            <a:r>
              <a:rPr lang="en-US" dirty="0"/>
              <a:t>Part II: Positive Psychology in Context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52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A Guide to This 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III: Positive Emotional States and Processes</a:t>
            </a:r>
          </a:p>
          <a:p>
            <a:r>
              <a:rPr lang="en-US" dirty="0"/>
              <a:t>Part IV: Positive Cognitive States and Processes</a:t>
            </a:r>
          </a:p>
          <a:p>
            <a:r>
              <a:rPr lang="en-US" dirty="0"/>
              <a:t>Part V: Prosocial Behavior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06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A Guide to This 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VI: Understanding and Changing Human Behavior</a:t>
            </a:r>
          </a:p>
          <a:p>
            <a:r>
              <a:rPr lang="en-US" dirty="0"/>
              <a:t>Part VII: Positive Environments</a:t>
            </a:r>
          </a:p>
          <a:p>
            <a:r>
              <a:rPr lang="en-US" dirty="0"/>
              <a:t>Part VIII: Finding Strengths in Others: Embodying Strengths in Everyday Life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82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A Guide to This 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Personal Mini-Experiments</a:t>
            </a:r>
          </a:p>
          <a:p>
            <a:r>
              <a:rPr lang="en-US" dirty="0"/>
              <a:t>Use positive psychology in your own life</a:t>
            </a:r>
          </a:p>
          <a:p>
            <a:r>
              <a:rPr lang="en-US" dirty="0"/>
              <a:t>Similar to research and clients’ homework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08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A Guide to This 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Life Enhancement Strategies</a:t>
            </a:r>
          </a:p>
          <a:p>
            <a:r>
              <a:rPr lang="en-US" dirty="0"/>
              <a:t>Activities related to love, work, and play</a:t>
            </a:r>
          </a:p>
          <a:p>
            <a:r>
              <a:rPr lang="en-US" dirty="0"/>
              <a:t>Numerous researchers studied the great realms of life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31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Lopez, Positive Psychology 4e. © SAGE Publications, 2018.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/>
              <a:t>The Big 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cultures emphasized virtues</a:t>
            </a:r>
          </a:p>
          <a:p>
            <a:r>
              <a:rPr lang="en-US" dirty="0"/>
              <a:t>“Darkness cannot drive out darkness…” – Martin Luther King, Jr.</a:t>
            </a:r>
          </a:p>
          <a:p>
            <a:r>
              <a:rPr lang="en-US" dirty="0"/>
              <a:t>United States could be big contributor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Psychology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2020067"/>
            <a:ext cx="6196405" cy="2932933"/>
          </a:xfrm>
        </p:spPr>
        <p:txBody>
          <a:bodyPr>
            <a:normAutofit/>
          </a:bodyPr>
          <a:lstStyle/>
          <a:p>
            <a:pPr marL="365760" lvl="1" indent="0" algn="ctr">
              <a:buNone/>
            </a:pPr>
            <a:r>
              <a:rPr lang="en-US" sz="2800" dirty="0" smtClean="0"/>
              <a:t>The </a:t>
            </a:r>
            <a:r>
              <a:rPr lang="en-US" sz="2800" dirty="0"/>
              <a:t>scientific study of positive human functioning and flourishing on multiple levels that include the biological, personal, relational, institutional, cultural, and global dimensions of </a:t>
            </a:r>
            <a:r>
              <a:rPr lang="en-US" sz="2800" dirty="0" smtClean="0"/>
              <a:t>life</a:t>
            </a:r>
          </a:p>
          <a:p>
            <a:pPr marL="365760" lvl="1" indent="0" algn="ctr">
              <a:buNone/>
            </a:pPr>
            <a:r>
              <a:rPr lang="en-US" sz="1200" dirty="0" smtClean="0"/>
              <a:t>--Seligman and </a:t>
            </a:r>
            <a:r>
              <a:rPr lang="en-US" sz="1200" dirty="0" err="1" smtClean="0"/>
              <a:t>Csikszentmihalyi</a:t>
            </a:r>
            <a:r>
              <a:rPr lang="en-US" sz="1200" dirty="0" smtClean="0"/>
              <a:t> </a:t>
            </a:r>
            <a:endParaRPr lang="en-US" sz="1200" dirty="0"/>
          </a:p>
          <a:p>
            <a:pPr marL="365760" lvl="1" indent="0">
              <a:buNone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58010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Psychology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730752" cy="36027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Everyday language: The scientific study of what makes life most worth living</a:t>
            </a:r>
          </a:p>
          <a:p>
            <a:r>
              <a:rPr lang="en-US" dirty="0" smtClean="0"/>
              <a:t>Concerned </a:t>
            </a:r>
            <a:r>
              <a:rPr lang="en-US" dirty="0"/>
              <a:t>with </a:t>
            </a:r>
            <a:r>
              <a:rPr lang="en-US" dirty="0" err="1" smtClean="0"/>
              <a:t>eudaimonia</a:t>
            </a:r>
            <a:r>
              <a:rPr lang="en-US" dirty="0" smtClean="0"/>
              <a:t>, or "</a:t>
            </a:r>
            <a:r>
              <a:rPr lang="en-US" dirty="0"/>
              <a:t>the good </a:t>
            </a:r>
            <a:r>
              <a:rPr lang="en-US" dirty="0" smtClean="0"/>
              <a:t>life," a reflection </a:t>
            </a:r>
            <a:r>
              <a:rPr lang="en-US" dirty="0"/>
              <a:t>about what holds the greatest value in life – the factors that contribute the most to a well-lived and fulfilling life. </a:t>
            </a:r>
          </a:p>
        </p:txBody>
      </p:sp>
      <p:pic>
        <p:nvPicPr>
          <p:cNvPr id="7" name="Picture 4" descr="http://www.authentichappiness.sas.upenn.edu/images/Martin-Seligma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1753"/>
            <a:ext cx="12096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cgu.edu/images/drucker/drucker%20faculty%20photos/Csikszentmihalyi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162690"/>
            <a:ext cx="163440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63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Guiding Theories in</a:t>
            </a:r>
            <a:br>
              <a:rPr lang="en-US" dirty="0" smtClean="0"/>
            </a:br>
            <a:r>
              <a:rPr lang="en-US" dirty="0" smtClean="0"/>
              <a:t>Positive Psychology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Seligman’s PERMA</a:t>
            </a:r>
          </a:p>
          <a:p>
            <a:r>
              <a:rPr lang="en-US" dirty="0" smtClean="0"/>
              <a:t>Seligman </a:t>
            </a:r>
            <a:r>
              <a:rPr lang="en-US" dirty="0"/>
              <a:t>and </a:t>
            </a:r>
            <a:r>
              <a:rPr lang="en-US" dirty="0" smtClean="0"/>
              <a:t>Peterson's Character Strengths and Virtues</a:t>
            </a:r>
          </a:p>
          <a:p>
            <a:r>
              <a:rPr lang="en-US" dirty="0" err="1"/>
              <a:t>Csikszentmihalyi's</a:t>
            </a:r>
            <a:r>
              <a:rPr lang="en-US" dirty="0"/>
              <a:t> theory of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8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3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-media-cache-ak0.pinimg.com/736x/80/a8/3f/80a83fe1e4d357e23548cfd3cc6080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90600"/>
            <a:ext cx="701040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27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13394</TotalTime>
  <Words>1208</Words>
  <Application>Microsoft Office PowerPoint</Application>
  <PresentationFormat>On-screen Show (4:3)</PresentationFormat>
  <Paragraphs>207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Brush Script MT</vt:lpstr>
      <vt:lpstr>Calibri</vt:lpstr>
      <vt:lpstr>Constantia</vt:lpstr>
      <vt:lpstr>Franklin Gothic Book</vt:lpstr>
      <vt:lpstr>Rage Italic</vt:lpstr>
      <vt:lpstr>Pushpin</vt:lpstr>
      <vt:lpstr>Positive Psychology</vt:lpstr>
      <vt:lpstr>PowerPoint Presentation</vt:lpstr>
      <vt:lpstr>PowerPoint Presentation</vt:lpstr>
      <vt:lpstr>PowerPoint Presentation</vt:lpstr>
      <vt:lpstr>Positive Psychology</vt:lpstr>
      <vt:lpstr>Positive Psychology</vt:lpstr>
      <vt:lpstr>Guiding Theories in Positive Psychology</vt:lpstr>
      <vt:lpstr>PERMA</vt:lpstr>
      <vt:lpstr>PowerPoint Presentation</vt:lpstr>
      <vt:lpstr>Flourishing</vt:lpstr>
      <vt:lpstr>Positive Emotions</vt:lpstr>
      <vt:lpstr>Quote</vt:lpstr>
      <vt:lpstr>Engagement</vt:lpstr>
      <vt:lpstr>PowerPoint Presentation</vt:lpstr>
      <vt:lpstr>Flow</vt:lpstr>
      <vt:lpstr>Positive Relationships</vt:lpstr>
      <vt:lpstr>Meaning</vt:lpstr>
      <vt:lpstr>Accomplishment</vt:lpstr>
      <vt:lpstr>Flourishing and Strengths </vt:lpstr>
      <vt:lpstr>Flourish and Strengths</vt:lpstr>
      <vt:lpstr>Strengths</vt:lpstr>
      <vt:lpstr>PowerPoint Presentation</vt:lpstr>
      <vt:lpstr>PowerPoint Presentation</vt:lpstr>
      <vt:lpstr>Martin Seligman</vt:lpstr>
      <vt:lpstr>Positive Psychotherapy Exercises and Tools</vt:lpstr>
      <vt:lpstr>Gratitude Journal</vt:lpstr>
      <vt:lpstr>Mindfulness</vt:lpstr>
      <vt:lpstr>Mindfulness</vt:lpstr>
      <vt:lpstr>PowerPoint Presentation</vt:lpstr>
      <vt:lpstr>Benefits of Mindfulness</vt:lpstr>
      <vt:lpstr>What is Positive Psychology?</vt:lpstr>
      <vt:lpstr>Building Human Strength: Psychology’s Forgotten Mission</vt:lpstr>
      <vt:lpstr>Building Human Strength: Psychology’s Forgotten Mission</vt:lpstr>
      <vt:lpstr>Building Human Strength: Psychology’s Forgotten Mission</vt:lpstr>
      <vt:lpstr>Going From the Negative to the Positive</vt:lpstr>
      <vt:lpstr>Going From the Negative to the Positive</vt:lpstr>
      <vt:lpstr>A Balanced, More Complete View of Human Functioning</vt:lpstr>
      <vt:lpstr>A Balanced, More Complete View of Human Functioning</vt:lpstr>
      <vt:lpstr>A Balanced, More Complete View of Human Functioning</vt:lpstr>
      <vt:lpstr>Where We Are Now and What We Will Ask</vt:lpstr>
      <vt:lpstr>A Guide to This Book</vt:lpstr>
      <vt:lpstr>A Guide to This Book</vt:lpstr>
      <vt:lpstr>A Guide to This Book</vt:lpstr>
      <vt:lpstr>A Guide to This Book</vt:lpstr>
      <vt:lpstr>A Guide to This Book</vt:lpstr>
      <vt:lpstr>The Big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Positive Psychology</dc:title>
  <dc:creator>Traver, Holly A</dc:creator>
  <cp:lastModifiedBy>Traver, Holly</cp:lastModifiedBy>
  <cp:revision>47</cp:revision>
  <dcterms:created xsi:type="dcterms:W3CDTF">2013-04-19T01:07:42Z</dcterms:created>
  <dcterms:modified xsi:type="dcterms:W3CDTF">2019-01-06T00:20:30Z</dcterms:modified>
</cp:coreProperties>
</file>